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222bfa18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222bfa18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222bfa18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222bfa18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222bfa18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222bfa18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222bfa18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222bfa18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222bfa18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222bfa18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222bfa186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222bfa186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222bfa18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222bfa18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222bfa1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222bfa1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222bfa18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222bfa18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222bfa18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222bfa18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english.visitseoul.net/attraction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bikeseoul.com:457/main.do?lang=en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archive.ics.uci.edu/ml/datasets/Seoul+Bike+Sharing+Demand#" TargetMode="External"/><Relationship Id="rId5" Type="http://schemas.openxmlformats.org/officeDocument/2006/relationships/hyperlink" Target="http://data.seoul.go.k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-97675" y="-56450"/>
            <a:ext cx="9239050" cy="5199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958350" y="1545800"/>
            <a:ext cx="7227300" cy="9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0">
                <a:solidFill>
                  <a:srgbClr val="E8FA2F"/>
                </a:solidFill>
              </a:rPr>
              <a:t>Seoul Bike Sharing</a:t>
            </a:r>
            <a:endParaRPr b="1" sz="3000">
              <a:solidFill>
                <a:srgbClr val="E8FA2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61525" y="4091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ko" sz="1600">
                <a:solidFill>
                  <a:srgbClr val="1C4587"/>
                </a:solidFill>
              </a:rPr>
              <a:t>Midterm Presentation for </a:t>
            </a:r>
            <a:r>
              <a:rPr b="1" lang="ko" sz="1600">
                <a:solidFill>
                  <a:srgbClr val="1C4587"/>
                </a:solidFill>
              </a:rPr>
              <a:t>2023 Spring Cloud Computing</a:t>
            </a:r>
            <a:r>
              <a:rPr b="1" lang="ko" sz="1800">
                <a:solidFill>
                  <a:srgbClr val="1C4587"/>
                </a:solidFill>
              </a:rPr>
              <a:t>  </a:t>
            </a:r>
            <a:endParaRPr b="1" sz="1800">
              <a:solidFill>
                <a:srgbClr val="1C4587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000">
              <a:solidFill>
                <a:srgbClr val="1C4587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ko" sz="1800">
                <a:solidFill>
                  <a:srgbClr val="1C4587"/>
                </a:solidFill>
              </a:rPr>
              <a:t>Kyuri Kim, HaeLee Kim, Nayaeun Kwon</a:t>
            </a:r>
            <a:endParaRPr b="1" sz="18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40650" y="653100"/>
            <a:ext cx="6716739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18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ko" sz="2200">
                <a:solidFill>
                  <a:srgbClr val="123654"/>
                </a:solidFill>
              </a:rPr>
              <a:t>The </a:t>
            </a:r>
            <a:r>
              <a:rPr b="1" lang="ko" sz="2200">
                <a:solidFill>
                  <a:srgbClr val="123654"/>
                </a:solidFill>
              </a:rPr>
              <a:t>Data Flow </a:t>
            </a:r>
            <a:endParaRPr b="1" sz="22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5015500" y="1152475"/>
            <a:ext cx="40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</a:rPr>
              <a:t>To prepare EDA and ML </a:t>
            </a:r>
            <a:r>
              <a:rPr b="1" lang="ko" sz="1500">
                <a:solidFill>
                  <a:schemeClr val="dk1"/>
                </a:solidFill>
              </a:rPr>
              <a:t>analysis,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dk1"/>
                </a:solidFill>
              </a:rPr>
              <a:t>Data will be cleaned up / processed by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123654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ko" sz="1500"/>
              <a:t>dropping nulls and outliers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123654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ko" sz="1500"/>
              <a:t>converting Seasons into factor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/>
              <a:t>       (Spring : 1, Summer : 2, Fall : 3, Winter : 4) </a:t>
            </a:r>
            <a:r>
              <a:rPr lang="ko" sz="1500"/>
              <a:t>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123654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ko" sz="1500"/>
              <a:t>&amp; Holiday and Functioning Day into binary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/>
              <a:t>       (Holiday : 0, No Holiday 1)</a:t>
            </a:r>
            <a:endParaRPr sz="10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/>
              <a:t>       (Functional Day : 0. No Functional Day : 1)</a:t>
            </a:r>
            <a:endParaRPr sz="145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4">
            <a:alphaModFix/>
          </a:blip>
          <a:srcRect b="0" l="0" r="0" t="1671"/>
          <a:stretch/>
        </p:blipFill>
        <p:spPr>
          <a:xfrm>
            <a:off x="372600" y="1231275"/>
            <a:ext cx="4279124" cy="3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29700" y="701075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-20675" y="-74100"/>
            <a:ext cx="9144001" cy="52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type="title"/>
          </p:nvPr>
        </p:nvSpPr>
        <p:spPr>
          <a:xfrm>
            <a:off x="5314425" y="2368000"/>
            <a:ext cx="243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020">
                <a:solidFill>
                  <a:srgbClr val="E8FA2F"/>
                </a:solidFill>
              </a:rPr>
              <a:t>Thank you!</a:t>
            </a:r>
            <a:endParaRPr b="1" sz="3020">
              <a:solidFill>
                <a:srgbClr val="E8FA2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34850" y="-45825"/>
            <a:ext cx="9236351" cy="58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67850" y="377900"/>
            <a:ext cx="85308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ko" sz="2418">
                <a:solidFill>
                  <a:srgbClr val="123654"/>
                </a:solidFill>
              </a:rPr>
              <a:t>SEOUL</a:t>
            </a:r>
            <a:endParaRPr b="1" sz="2318">
              <a:solidFill>
                <a:srgbClr val="123654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881900" y="1152475"/>
            <a:ext cx="5896800" cy="3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Complete Guide to Attractions in Seoul | The Official Travel Guide to Seoul (visitseoul.net)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18">
                <a:solidFill>
                  <a:srgbClr val="123654"/>
                </a:solidFill>
              </a:rPr>
              <a:t>is the capital city of South Korea</a:t>
            </a:r>
            <a:endParaRPr b="1" sz="1918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18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18">
                <a:solidFill>
                  <a:srgbClr val="123654"/>
                </a:solidFill>
              </a:rPr>
              <a:t>with a population of over 10 million people</a:t>
            </a:r>
            <a:endParaRPr b="1" sz="1918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18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18">
                <a:solidFill>
                  <a:srgbClr val="123654"/>
                </a:solidFill>
              </a:rPr>
              <a:t>having a rich history dating back over 2000 years</a:t>
            </a:r>
            <a:endParaRPr b="1" sz="1918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18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18">
                <a:solidFill>
                  <a:srgbClr val="123654"/>
                </a:solidFill>
              </a:rPr>
              <a:t>but also known for cutting-edge technology</a:t>
            </a:r>
            <a:endParaRPr b="1" sz="1918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18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ko" sz="1918">
                <a:solidFill>
                  <a:srgbClr val="123654"/>
                </a:solidFill>
              </a:rPr>
              <a:t>full with fascinating cultural attractions.</a:t>
            </a:r>
            <a:endParaRPr b="1" sz="1918">
              <a:solidFill>
                <a:srgbClr val="12365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67850" y="159925"/>
            <a:ext cx="85308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ko" sz="1918">
                <a:solidFill>
                  <a:srgbClr val="123654"/>
                </a:solidFill>
              </a:rPr>
              <a:t>You can go anywhere in Seoul with the public transportation system.</a:t>
            </a:r>
            <a:endParaRPr b="1" sz="1918">
              <a:solidFill>
                <a:srgbClr val="123654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25" y="841150"/>
            <a:ext cx="4229551" cy="42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9958" l="0" r="0" t="1678"/>
          <a:stretch/>
        </p:blipFill>
        <p:spPr>
          <a:xfrm>
            <a:off x="4942900" y="841150"/>
            <a:ext cx="3868799" cy="189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900" y="2913825"/>
            <a:ext cx="3868799" cy="20818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0" y="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02775" y="230175"/>
            <a:ext cx="757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420">
                <a:solidFill>
                  <a:srgbClr val="123654"/>
                </a:solidFill>
              </a:rPr>
              <a:t>Bike Sharing</a:t>
            </a:r>
            <a:r>
              <a:rPr b="1" lang="ko" sz="2420">
                <a:solidFill>
                  <a:srgbClr val="123654"/>
                </a:solidFill>
              </a:rPr>
              <a:t> System in Seoul </a:t>
            </a:r>
            <a:r>
              <a:rPr lang="ko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bikeseoul.com</a:t>
            </a:r>
            <a:endParaRPr b="1" sz="2420">
              <a:solidFill>
                <a:srgbClr val="123654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75950" y="990300"/>
            <a:ext cx="26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3654"/>
                </a:solidFill>
              </a:rPr>
              <a:t>city government system</a:t>
            </a:r>
            <a:endParaRPr b="1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3654"/>
                </a:solidFill>
              </a:rPr>
              <a:t>20,000+ bikes</a:t>
            </a:r>
            <a:endParaRPr b="1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3654"/>
                </a:solidFill>
              </a:rPr>
              <a:t>24/7 operation </a:t>
            </a:r>
            <a:endParaRPr b="1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3654"/>
                </a:solidFill>
              </a:rPr>
              <a:t>stations strategically located</a:t>
            </a:r>
            <a:endParaRPr b="1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3654"/>
                </a:solidFill>
              </a:rPr>
              <a:t>web/mobile registration</a:t>
            </a:r>
            <a:endParaRPr b="1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3654"/>
                </a:solidFill>
              </a:rPr>
              <a:t>GPS tracking</a:t>
            </a:r>
            <a:endParaRPr b="1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2538" l="0" r="0" t="2032"/>
          <a:stretch/>
        </p:blipFill>
        <p:spPr>
          <a:xfrm>
            <a:off x="251200" y="990300"/>
            <a:ext cx="2792500" cy="1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0" l="0" r="0" t="2257"/>
          <a:stretch/>
        </p:blipFill>
        <p:spPr>
          <a:xfrm>
            <a:off x="251200" y="2865809"/>
            <a:ext cx="2792500" cy="195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6">
            <a:alphaModFix/>
          </a:blip>
          <a:srcRect b="9121" l="0" r="0" t="3512"/>
          <a:stretch/>
        </p:blipFill>
        <p:spPr>
          <a:xfrm>
            <a:off x="5812350" y="990300"/>
            <a:ext cx="3038499" cy="173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7">
            <a:alphaModFix/>
          </a:blip>
          <a:srcRect b="0" l="8164" r="0" t="0"/>
          <a:stretch/>
        </p:blipFill>
        <p:spPr>
          <a:xfrm>
            <a:off x="5812350" y="2846650"/>
            <a:ext cx="3038499" cy="19964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3375" y="-3375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40650" y="653100"/>
            <a:ext cx="6716739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458100" y="26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123654"/>
                </a:solidFill>
              </a:rPr>
              <a:t> Project Introduction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77250" y="1229450"/>
            <a:ext cx="8455200" cy="3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123654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ko" sz="1700">
                <a:solidFill>
                  <a:srgbClr val="123654"/>
                </a:solidFill>
              </a:rPr>
              <a:t>Rental bikes are introduced in Seoul for the enhancement of mobility comfort.</a:t>
            </a:r>
            <a:endParaRPr sz="17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123654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ko" sz="1700">
                <a:solidFill>
                  <a:srgbClr val="123654"/>
                </a:solidFill>
              </a:rPr>
              <a:t>It is important to make the rental bike available and accessible to the public </a:t>
            </a:r>
            <a:endParaRPr sz="17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123654"/>
                </a:solidFill>
              </a:rPr>
              <a:t>    at the right time as it lessens the waiting time. </a:t>
            </a:r>
            <a:endParaRPr sz="17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123654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ko" sz="1700">
                <a:solidFill>
                  <a:srgbClr val="123654"/>
                </a:solidFill>
              </a:rPr>
              <a:t>P</a:t>
            </a:r>
            <a:r>
              <a:rPr lang="ko" sz="1700">
                <a:solidFill>
                  <a:srgbClr val="123654"/>
                </a:solidFill>
              </a:rPr>
              <a:t>roviding the city with a stable supply of rental bikes becomes a major concern. </a:t>
            </a:r>
            <a:endParaRPr sz="17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123654"/>
                </a:solidFill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ko" sz="1700">
                <a:solidFill>
                  <a:srgbClr val="123654"/>
                </a:solidFill>
              </a:rPr>
              <a:t>The dataset contains weather information &amp; the number of bikes rented </a:t>
            </a:r>
            <a:endParaRPr sz="17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123654"/>
                </a:solidFill>
              </a:rPr>
              <a:t>    per hour and date information.</a:t>
            </a:r>
            <a:endParaRPr sz="17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23654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29700" y="77520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40650" y="643000"/>
            <a:ext cx="6716739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397475" y="283300"/>
            <a:ext cx="84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123654"/>
                </a:solidFill>
              </a:rPr>
              <a:t>Dataset Information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97475" y="1226975"/>
            <a:ext cx="84348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904"/>
              <a:buFont typeface="Arial"/>
              <a:buNone/>
            </a:pPr>
            <a:r>
              <a:rPr b="1" lang="ko" sz="2160">
                <a:solidFill>
                  <a:srgbClr val="123654"/>
                </a:solidFill>
              </a:rPr>
              <a:t>Number of Instances : </a:t>
            </a:r>
            <a:r>
              <a:rPr lang="ko" sz="2160">
                <a:solidFill>
                  <a:srgbClr val="123654"/>
                </a:solidFill>
              </a:rPr>
              <a:t>8760</a:t>
            </a:r>
            <a:endParaRPr sz="216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904"/>
              <a:buFont typeface="Arial"/>
              <a:buNone/>
            </a:pPr>
            <a:r>
              <a:rPr b="1" lang="ko" sz="2160">
                <a:solidFill>
                  <a:srgbClr val="123654"/>
                </a:solidFill>
              </a:rPr>
              <a:t>Number of Features :</a:t>
            </a:r>
            <a:r>
              <a:rPr lang="ko" sz="2160">
                <a:solidFill>
                  <a:srgbClr val="123654"/>
                </a:solidFill>
              </a:rPr>
              <a:t> 14</a:t>
            </a:r>
            <a:endParaRPr sz="216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904"/>
              <a:buFont typeface="Arial"/>
              <a:buNone/>
            </a:pPr>
            <a:r>
              <a:rPr b="1" lang="ko" sz="2160">
                <a:solidFill>
                  <a:srgbClr val="123654"/>
                </a:solidFill>
              </a:rPr>
              <a:t>Types of Features : </a:t>
            </a:r>
            <a:r>
              <a:rPr lang="ko" sz="2160">
                <a:solidFill>
                  <a:srgbClr val="123654"/>
                </a:solidFill>
              </a:rPr>
              <a:t>Integer, Float, and Character</a:t>
            </a:r>
            <a:endParaRPr sz="216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904"/>
              <a:buFont typeface="Arial"/>
              <a:buNone/>
            </a:pPr>
            <a:r>
              <a:rPr b="1" lang="ko" sz="2160">
                <a:solidFill>
                  <a:srgbClr val="123654"/>
                </a:solidFill>
              </a:rPr>
              <a:t>Date Range : </a:t>
            </a:r>
            <a:r>
              <a:rPr lang="ko" sz="2160">
                <a:solidFill>
                  <a:srgbClr val="123654"/>
                </a:solidFill>
              </a:rPr>
              <a:t>12/1/2017 - 11/30/2018 </a:t>
            </a:r>
            <a:endParaRPr sz="216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904"/>
              <a:buFont typeface="Arial"/>
              <a:buNone/>
            </a:pPr>
            <a:r>
              <a:rPr b="1" lang="ko" sz="2160">
                <a:solidFill>
                  <a:srgbClr val="123654"/>
                </a:solidFill>
              </a:rPr>
              <a:t>Date Donated : </a:t>
            </a:r>
            <a:r>
              <a:rPr lang="ko" sz="2160">
                <a:solidFill>
                  <a:srgbClr val="123654"/>
                </a:solidFill>
              </a:rPr>
              <a:t>3/1/2020</a:t>
            </a:r>
            <a:endParaRPr sz="216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904"/>
              <a:buFont typeface="Arial"/>
              <a:buNone/>
            </a:pPr>
            <a:r>
              <a:rPr b="1" lang="ko" sz="2160">
                <a:solidFill>
                  <a:srgbClr val="123654"/>
                </a:solidFill>
              </a:rPr>
              <a:t>Data Source URL: </a:t>
            </a:r>
            <a:r>
              <a:rPr lang="ko" sz="2160" u="sng">
                <a:solidFill>
                  <a:srgbClr val="12365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https://archive.ics.uci.edu/ml/datasets/Seoul+Bike+Sharing+Demand#</a:t>
            </a:r>
            <a:endParaRPr sz="2160" u="sng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904"/>
              <a:buFont typeface="Arial"/>
              <a:buNone/>
            </a:pPr>
            <a:r>
              <a:rPr b="1" lang="ko" sz="2160">
                <a:solidFill>
                  <a:srgbClr val="123654"/>
                </a:solidFill>
              </a:rPr>
              <a:t>Original Datasets URL: </a:t>
            </a:r>
            <a:r>
              <a:rPr lang="ko" sz="2160" u="sng">
                <a:solidFill>
                  <a:srgbClr val="123654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http://data.seoul.go.kr/</a:t>
            </a:r>
            <a:r>
              <a:rPr lang="ko" sz="2160">
                <a:solidFill>
                  <a:srgbClr val="123654"/>
                </a:solidFill>
              </a:rPr>
              <a:t>  and </a:t>
            </a:r>
            <a:r>
              <a:rPr lang="ko" sz="2160" u="sng">
                <a:solidFill>
                  <a:srgbClr val="123654"/>
                </a:solidFill>
              </a:rPr>
              <a:t>publicholidays.go.kr</a:t>
            </a:r>
            <a:endParaRPr sz="216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>
              <a:solidFill>
                <a:srgbClr val="123654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29700" y="79540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30550" y="663200"/>
            <a:ext cx="6716739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84300" y="1048725"/>
            <a:ext cx="40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ko" sz="1400">
                <a:solidFill>
                  <a:srgbClr val="123654"/>
                </a:solidFill>
              </a:rPr>
              <a:t>Rainfall : </a:t>
            </a:r>
            <a:r>
              <a:rPr lang="ko" sz="1400">
                <a:solidFill>
                  <a:srgbClr val="123654"/>
                </a:solidFill>
              </a:rPr>
              <a:t>mm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ko" sz="1400">
                <a:solidFill>
                  <a:srgbClr val="123654"/>
                </a:solidFill>
              </a:rPr>
              <a:t>Snowfall : </a:t>
            </a:r>
            <a:r>
              <a:rPr lang="ko" sz="1400">
                <a:solidFill>
                  <a:srgbClr val="123654"/>
                </a:solidFill>
              </a:rPr>
              <a:t>cm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ko" sz="1400">
                <a:solidFill>
                  <a:srgbClr val="123654"/>
                </a:solidFill>
              </a:rPr>
              <a:t>Seasons : </a:t>
            </a:r>
            <a:r>
              <a:rPr lang="ko" sz="1400">
                <a:solidFill>
                  <a:srgbClr val="123654"/>
                </a:solidFill>
              </a:rPr>
              <a:t>Winter, Spring, Summer, Autumn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ko" sz="1400">
                <a:solidFill>
                  <a:srgbClr val="123654"/>
                </a:solidFill>
              </a:rPr>
              <a:t>Holiday : </a:t>
            </a:r>
            <a:r>
              <a:rPr lang="ko" sz="1400">
                <a:solidFill>
                  <a:srgbClr val="123654"/>
                </a:solidFill>
              </a:rPr>
              <a:t>Holiday / No holiday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Functional Day : </a:t>
            </a:r>
            <a:r>
              <a:rPr lang="ko" sz="1400">
                <a:solidFill>
                  <a:srgbClr val="123654"/>
                </a:solidFill>
              </a:rPr>
              <a:t>NoFunc (Non Functional Hours), Fun (Functional hours)</a:t>
            </a:r>
            <a:endParaRPr sz="1400"/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410600" y="292625"/>
            <a:ext cx="842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123654"/>
                </a:solidFill>
              </a:rPr>
              <a:t>The Implemented </a:t>
            </a:r>
            <a:r>
              <a:rPr b="1" lang="ko" sz="2000">
                <a:solidFill>
                  <a:srgbClr val="123654"/>
                </a:solidFill>
              </a:rPr>
              <a:t>Features </a:t>
            </a:r>
            <a:endParaRPr b="1" sz="4600">
              <a:solidFill>
                <a:srgbClr val="123654"/>
              </a:solidFill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81350" y="990200"/>
            <a:ext cx="40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Date : </a:t>
            </a:r>
            <a:r>
              <a:rPr lang="ko" sz="1400">
                <a:solidFill>
                  <a:srgbClr val="123654"/>
                </a:solidFill>
              </a:rPr>
              <a:t>year-month-day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Hour : </a:t>
            </a:r>
            <a:r>
              <a:rPr lang="ko" sz="1400">
                <a:solidFill>
                  <a:srgbClr val="123654"/>
                </a:solidFill>
              </a:rPr>
              <a:t>Hour of the day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Rented Bike count : </a:t>
            </a:r>
            <a:r>
              <a:rPr lang="ko" sz="1400">
                <a:solidFill>
                  <a:srgbClr val="123654"/>
                </a:solidFill>
              </a:rPr>
              <a:t>Count of bikes rented at each hour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Temperature : </a:t>
            </a:r>
            <a:r>
              <a:rPr lang="ko" sz="1400">
                <a:solidFill>
                  <a:srgbClr val="123654"/>
                </a:solidFill>
              </a:rPr>
              <a:t>Temperature in Celsius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Humidity : </a:t>
            </a:r>
            <a:r>
              <a:rPr lang="ko" sz="1400">
                <a:solidFill>
                  <a:srgbClr val="123654"/>
                </a:solidFill>
              </a:rPr>
              <a:t>%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Windspeed : </a:t>
            </a:r>
            <a:r>
              <a:rPr lang="ko" sz="1400">
                <a:solidFill>
                  <a:srgbClr val="123654"/>
                </a:solidFill>
              </a:rPr>
              <a:t>m/s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Visibility : </a:t>
            </a:r>
            <a:r>
              <a:rPr lang="ko" sz="1400">
                <a:solidFill>
                  <a:srgbClr val="123654"/>
                </a:solidFill>
              </a:rPr>
              <a:t>10m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Dew point temperature : </a:t>
            </a:r>
            <a:r>
              <a:rPr lang="ko" sz="1400">
                <a:solidFill>
                  <a:srgbClr val="123654"/>
                </a:solidFill>
              </a:rPr>
              <a:t>Celsius</a:t>
            </a:r>
            <a:endParaRPr sz="1400">
              <a:solidFill>
                <a:srgbClr val="12365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b="1" lang="ko" sz="1400">
                <a:solidFill>
                  <a:srgbClr val="123654"/>
                </a:solidFill>
              </a:rPr>
              <a:t>Solar radiation : </a:t>
            </a:r>
            <a:r>
              <a:rPr lang="ko" sz="1400">
                <a:solidFill>
                  <a:srgbClr val="123654"/>
                </a:solidFill>
              </a:rPr>
              <a:t>MJ/m2</a:t>
            </a:r>
            <a:endParaRPr sz="1400"/>
          </a:p>
        </p:txBody>
      </p:sp>
      <p:sp>
        <p:nvSpPr>
          <p:cNvPr id="108" name="Google Shape;108;p19"/>
          <p:cNvSpPr/>
          <p:nvPr/>
        </p:nvSpPr>
        <p:spPr>
          <a:xfrm>
            <a:off x="29700" y="75450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50750" y="721588"/>
            <a:ext cx="6716739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28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123654"/>
                </a:solidFill>
              </a:rPr>
              <a:t>Expected Outcomes</a:t>
            </a:r>
            <a:endParaRPr b="1" sz="2000">
              <a:solidFill>
                <a:srgbClr val="123654"/>
              </a:solidFill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020225"/>
            <a:ext cx="8988300" cy="40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ko"/>
              <a:t>Goal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5016"/>
              <a:buFont typeface="Arial"/>
              <a:buNone/>
            </a:pPr>
            <a:r>
              <a:rPr lang="ko" sz="1691"/>
              <a:t>Predict the bike count required at each hour and season for the stable supply of rental bikes</a:t>
            </a:r>
            <a:endParaRPr sz="169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Target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91"/>
              <a:t>Rented bike count</a:t>
            </a:r>
            <a:r>
              <a:rPr lang="ko" sz="1691">
                <a:solidFill>
                  <a:srgbClr val="123654"/>
                </a:solidFill>
              </a:rPr>
              <a:t> </a:t>
            </a:r>
            <a:endParaRPr sz="169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Hypothesis 1</a:t>
            </a:r>
            <a:endParaRPr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9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During rush hours, the bike rental count will be higher compared to non-rush hours.</a:t>
            </a:r>
            <a:endParaRPr sz="159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Hypothesis 2</a:t>
            </a:r>
            <a:endParaRPr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Bike rental count will decrease when the temperature drops below 0°C (32°F) or rises above 30°C (86°F).</a:t>
            </a:r>
            <a:endParaRPr sz="155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ML Models</a:t>
            </a:r>
            <a:endParaRPr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9100"/>
              <a:buFont typeface="Arial"/>
              <a:buNone/>
            </a:pPr>
            <a:r>
              <a:rPr lang="ko" sz="159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Regression Analysis, Time Series Analysis, Decision Tree Analysis</a:t>
            </a:r>
            <a:endParaRPr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29700" y="79495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140650" y="804700"/>
            <a:ext cx="6716739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1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/>
              <a:t>Logical architecture of AWS cloud services </a:t>
            </a:r>
            <a:endParaRPr b="1" sz="2000"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23654"/>
                </a:solidFill>
              </a:rPr>
              <a:t>AWS cloud services to be used are VPC &amp; EC2.</a:t>
            </a:r>
            <a:endParaRPr sz="16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123654"/>
                </a:solidFill>
              </a:rPr>
              <a:t>Logical architecture</a:t>
            </a:r>
            <a:endParaRPr b="1" sz="1600">
              <a:solidFill>
                <a:srgbClr val="123654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123654"/>
              </a:buClr>
              <a:buSzPts val="1600"/>
              <a:buAutoNum type="arabicPeriod"/>
            </a:pPr>
            <a:r>
              <a:rPr lang="ko" sz="1600">
                <a:solidFill>
                  <a:srgbClr val="123654"/>
                </a:solidFill>
              </a:rPr>
              <a:t>Create a VPC - Public Subnet</a:t>
            </a:r>
            <a:endParaRPr sz="1600">
              <a:solidFill>
                <a:srgbClr val="12365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600"/>
              <a:buAutoNum type="arabicPeriod"/>
            </a:pPr>
            <a:r>
              <a:rPr lang="ko" sz="1600">
                <a:solidFill>
                  <a:srgbClr val="123654"/>
                </a:solidFill>
              </a:rPr>
              <a:t>Launch EC2</a:t>
            </a:r>
            <a:endParaRPr sz="1600">
              <a:solidFill>
                <a:srgbClr val="12365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600"/>
              <a:buAutoNum type="arabicPeriod"/>
            </a:pPr>
            <a:r>
              <a:rPr lang="ko" sz="1600">
                <a:solidFill>
                  <a:srgbClr val="123654"/>
                </a:solidFill>
              </a:rPr>
              <a:t>Set up Git Repository</a:t>
            </a:r>
            <a:endParaRPr sz="1600">
              <a:solidFill>
                <a:srgbClr val="12365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600"/>
              <a:buAutoNum type="arabicPeriod"/>
            </a:pPr>
            <a:r>
              <a:rPr lang="ko" sz="1600">
                <a:solidFill>
                  <a:srgbClr val="123654"/>
                </a:solidFill>
              </a:rPr>
              <a:t>Collaborate on the code</a:t>
            </a:r>
            <a:endParaRPr sz="1600">
              <a:solidFill>
                <a:srgbClr val="12365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600"/>
              <a:buAutoNum type="arabicPeriod"/>
            </a:pPr>
            <a:r>
              <a:rPr lang="ko" sz="1600">
                <a:solidFill>
                  <a:srgbClr val="123654"/>
                </a:solidFill>
              </a:rPr>
              <a:t>Run the ML models</a:t>
            </a:r>
            <a:endParaRPr sz="16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123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123654"/>
                </a:solidFill>
              </a:rPr>
              <a:t> *  Optional steps: </a:t>
            </a:r>
            <a:r>
              <a:rPr lang="ko" sz="16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Create individual IAM users and </a:t>
            </a:r>
            <a:r>
              <a:rPr lang="ko" sz="1600">
                <a:solidFill>
                  <a:srgbClr val="123654"/>
                </a:solidFill>
              </a:rPr>
              <a:t>S3/EBS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29700" y="891200"/>
            <a:ext cx="9084600" cy="6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